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763648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2377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0919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7853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1871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1953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384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4126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455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2" name="Google Shape;52;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3" name="Google Shape;53;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9" name="Google Shape;59;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0" name="Google Shape;60;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1" name="Google Shape;61;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tile tx="0" ty="0" sx="100000" sy="100000" flip="none" algn="tl"/>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r>
              <a:rPr lang="ru-RU" sz="3959"/>
              <a:t/>
            </a:r>
            <a:br>
              <a:rPr lang="ru-RU" sz="3959"/>
            </a:br>
            <a:r>
              <a:rPr lang="ru-RU" sz="3959"/>
              <a:t>Тақырып 1.</a:t>
            </a:r>
            <a:br>
              <a:rPr lang="ru-RU" sz="3959"/>
            </a:br>
            <a:r>
              <a:rPr lang="ru-RU" sz="3959" b="1"/>
              <a:t>Менеджментке кіріспе</a:t>
            </a:r>
            <a:r>
              <a:rPr lang="ru-RU" sz="3959"/>
              <a:t> </a:t>
            </a:r>
            <a:br>
              <a:rPr lang="ru-RU" sz="3959"/>
            </a:br>
            <a:endParaRPr sz="3959"/>
          </a:p>
        </p:txBody>
      </p:sp>
      <p:sp>
        <p:nvSpPr>
          <p:cNvPr id="95" name="Google Shape;95;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Char char="•"/>
            </a:pPr>
            <a:r>
              <a:rPr lang="ru-RU" b="1" i="1"/>
              <a:t>Тақырыпша: Менеджмент түсінігі</a:t>
            </a:r>
            <a:endParaRPr sz="3200" b="1" i="1">
              <a:solidFill>
                <a:schemeClr val="dk1"/>
              </a:solidFill>
              <a:latin typeface="Calibri"/>
              <a:ea typeface="Calibri"/>
              <a:cs typeface="Calibri"/>
              <a:sym typeface="Calibri"/>
            </a:endParaRPr>
          </a:p>
          <a:p>
            <a:pPr marL="342900" lvl="0" indent="-342900" algn="l" rtl="0">
              <a:spcBef>
                <a:spcPts val="640"/>
              </a:spcBef>
              <a:spcAft>
                <a:spcPts val="0"/>
              </a:spcAft>
              <a:buClr>
                <a:schemeClr val="dk1"/>
              </a:buClr>
              <a:buSzPts val="3200"/>
              <a:buChar char="•"/>
            </a:pPr>
            <a:r>
              <a:rPr lang="ru-RU" sz="3200" b="1" i="1">
                <a:solidFill>
                  <a:schemeClr val="dk1"/>
                </a:solidFill>
                <a:latin typeface="Calibri"/>
                <a:ea typeface="Calibri"/>
                <a:cs typeface="Calibri"/>
                <a:sym typeface="Calibri"/>
              </a:rPr>
              <a:t>Дәріс мақсаты</a:t>
            </a:r>
            <a:r>
              <a:rPr lang="ru-RU" sz="3200" i="1">
                <a:solidFill>
                  <a:schemeClr val="dk1"/>
                </a:solidFill>
                <a:latin typeface="Calibri"/>
                <a:ea typeface="Calibri"/>
                <a:cs typeface="Calibri"/>
                <a:sym typeface="Calibri"/>
              </a:rPr>
              <a:t>:</a:t>
            </a:r>
            <a:r>
              <a:rPr lang="ru-RU" sz="3200">
                <a:solidFill>
                  <a:schemeClr val="dk1"/>
                </a:solidFill>
                <a:latin typeface="Calibri"/>
                <a:ea typeface="Calibri"/>
                <a:cs typeface="Calibri"/>
                <a:sym typeface="Calibri"/>
              </a:rPr>
              <a:t>менеджмент мамандығыныні мәнін мазмұнын түсіндіру.</a:t>
            </a:r>
            <a:endParaRPr sz="2800">
              <a:solidFill>
                <a:schemeClr val="dk1"/>
              </a:solidFill>
              <a:latin typeface="Calibri"/>
              <a:ea typeface="Calibri"/>
              <a:cs typeface="Calibri"/>
              <a:sym typeface="Calibri"/>
            </a:endParaRPr>
          </a:p>
          <a:p>
            <a:pPr marL="342900" lvl="0" indent="-342900" algn="l" rtl="0">
              <a:spcBef>
                <a:spcPts val="640"/>
              </a:spcBef>
              <a:spcAft>
                <a:spcPts val="0"/>
              </a:spcAft>
              <a:buClr>
                <a:schemeClr val="dk1"/>
              </a:buClr>
              <a:buSzPts val="3200"/>
              <a:buChar char="•"/>
            </a:pPr>
            <a:r>
              <a:rPr lang="ru-RU" sz="3200" b="1" i="1">
                <a:solidFill>
                  <a:schemeClr val="dk1"/>
                </a:solidFill>
                <a:latin typeface="Calibri"/>
                <a:ea typeface="Calibri"/>
                <a:cs typeface="Calibri"/>
                <a:sym typeface="Calibri"/>
              </a:rPr>
              <a:t>Мәселелі сұрақтар:</a:t>
            </a:r>
            <a:endParaRPr sz="2800">
              <a:solidFill>
                <a:schemeClr val="dk1"/>
              </a:solidFill>
              <a:latin typeface="Calibri"/>
              <a:ea typeface="Calibri"/>
              <a:cs typeface="Calibri"/>
              <a:sym typeface="Calibri"/>
            </a:endParaRPr>
          </a:p>
          <a:p>
            <a:pPr marL="742950" lvl="1" indent="-285750" algn="l" rtl="0">
              <a:spcBef>
                <a:spcPts val="560"/>
              </a:spcBef>
              <a:spcAft>
                <a:spcPts val="0"/>
              </a:spcAft>
              <a:buClr>
                <a:schemeClr val="dk1"/>
              </a:buClr>
              <a:buSzPts val="2800"/>
              <a:buChar char="–"/>
            </a:pPr>
            <a:r>
              <a:rPr lang="ru-RU" sz="2800" b="1">
                <a:solidFill>
                  <a:schemeClr val="dk1"/>
                </a:solidFill>
                <a:latin typeface="Calibri"/>
                <a:ea typeface="Calibri"/>
                <a:cs typeface="Calibri"/>
                <a:sym typeface="Calibri"/>
              </a:rPr>
              <a:t>Менеджмент ұғымдары</a:t>
            </a:r>
            <a:endParaRPr sz="2400">
              <a:solidFill>
                <a:schemeClr val="dk1"/>
              </a:solidFill>
              <a:latin typeface="Calibri"/>
              <a:ea typeface="Calibri"/>
              <a:cs typeface="Calibri"/>
              <a:sym typeface="Calibri"/>
            </a:endParaRPr>
          </a:p>
          <a:p>
            <a:pPr marL="742950" lvl="1" indent="-285750" algn="l" rtl="0">
              <a:spcBef>
                <a:spcPts val="560"/>
              </a:spcBef>
              <a:spcAft>
                <a:spcPts val="0"/>
              </a:spcAft>
              <a:buClr>
                <a:schemeClr val="dk1"/>
              </a:buClr>
              <a:buSzPts val="2800"/>
              <a:buChar char="–"/>
            </a:pPr>
            <a:r>
              <a:rPr lang="ru-RU" sz="2800" b="1">
                <a:solidFill>
                  <a:schemeClr val="dk1"/>
                </a:solidFill>
                <a:latin typeface="Calibri"/>
                <a:ea typeface="Calibri"/>
                <a:cs typeface="Calibri"/>
                <a:sym typeface="Calibri"/>
              </a:rPr>
              <a:t>Менеджмент қағидалары</a:t>
            </a:r>
            <a:endParaRPr sz="2400">
              <a:solidFill>
                <a:schemeClr val="dk1"/>
              </a:solidFill>
              <a:latin typeface="Calibri"/>
              <a:ea typeface="Calibri"/>
              <a:cs typeface="Calibri"/>
              <a:sym typeface="Calibri"/>
            </a:endParaRPr>
          </a:p>
          <a:p>
            <a:pPr marL="742950" lvl="1" indent="-285750" algn="l" rtl="0">
              <a:spcBef>
                <a:spcPts val="560"/>
              </a:spcBef>
              <a:spcAft>
                <a:spcPts val="0"/>
              </a:spcAft>
              <a:buClr>
                <a:schemeClr val="dk1"/>
              </a:buClr>
              <a:buSzPts val="2800"/>
              <a:buChar char="–"/>
            </a:pPr>
            <a:r>
              <a:rPr lang="ru-RU" sz="2800" b="1">
                <a:solidFill>
                  <a:schemeClr val="dk1"/>
                </a:solidFill>
                <a:latin typeface="Calibri"/>
                <a:ea typeface="Calibri"/>
                <a:cs typeface="Calibri"/>
                <a:sym typeface="Calibri"/>
              </a:rPr>
              <a:t>Менеджер және оның функциялары </a:t>
            </a:r>
            <a:endParaRPr sz="2400">
              <a:solidFill>
                <a:schemeClr val="dk1"/>
              </a:solidFill>
              <a:latin typeface="Calibri"/>
              <a:ea typeface="Calibri"/>
              <a:cs typeface="Calibri"/>
              <a:sym typeface="Calibri"/>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r>
              <a:rPr lang="ru-RU" sz="3959"/>
              <a:t>1. Менеджмент ұғымдары</a:t>
            </a:r>
            <a:br>
              <a:rPr lang="ru-RU" sz="3959"/>
            </a:br>
            <a:endParaRPr sz="3959"/>
          </a:p>
        </p:txBody>
      </p:sp>
      <p:sp>
        <p:nvSpPr>
          <p:cNvPr id="101" name="Google Shape;101;p15"/>
          <p:cNvSpPr txBox="1">
            <a:spLocks noGrp="1"/>
          </p:cNvSpPr>
          <p:nvPr>
            <p:ph type="body" idx="1"/>
          </p:nvPr>
        </p:nvSpPr>
        <p:spPr>
          <a:xfrm>
            <a:off x="457200" y="1071546"/>
            <a:ext cx="8229600" cy="5357850"/>
          </a:xfrm>
          <a:prstGeom prst="rect">
            <a:avLst/>
          </a:prstGeom>
          <a:noFill/>
          <a:ln>
            <a:noFill/>
          </a:ln>
        </p:spPr>
        <p:txBody>
          <a:bodyPr spcFirstLastPara="1" wrap="square" lIns="91425" tIns="45700" rIns="91425" bIns="45700" anchor="t" anchorCtr="0">
            <a:noAutofit/>
          </a:bodyPr>
          <a:lstStyle/>
          <a:p>
            <a:pPr marL="342900" lvl="0" indent="-342900" algn="just" rtl="0">
              <a:spcBef>
                <a:spcPts val="0"/>
              </a:spcBef>
              <a:spcAft>
                <a:spcPts val="0"/>
              </a:spcAft>
              <a:buClr>
                <a:schemeClr val="dk1"/>
              </a:buClr>
              <a:buSzPts val="3600"/>
              <a:buChar char="•"/>
            </a:pPr>
            <a:r>
              <a:rPr lang="ru-RU" sz="3600"/>
              <a:t>Қазақстан Республикасының нарыққа өту кезеңіндегі басты міндеті - өндіріс пен бизнесті жаңа талаптарға сай іскерлікпен басқару, кәсіпкерлікке деген қызығушылықты одан әрі дамытып жетілдіру. Осы жағдайда мақсатқа жетудің басты құралы - менеджмент болып табылады.</a:t>
            </a:r>
            <a:endParaRPr sz="3600"/>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body" idx="1"/>
          </p:nvPr>
        </p:nvSpPr>
        <p:spPr>
          <a:xfrm>
            <a:off x="457200" y="214290"/>
            <a:ext cx="8229600" cy="6286544"/>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960"/>
              <a:buChar char="•"/>
            </a:pPr>
            <a:r>
              <a:rPr lang="ru-RU" sz="2960"/>
              <a:t>Басқару – адамдардың кәсіптік қызметі. Бұл қызметтің мән-мазмұнын айқындау үшін оның анықтамасын қарастырайық. Басқару – бұл ұжымдағы адамдарға және жекеленген адамдарға, олардың бірлескен жұмыс процессінде мақсатты жүйелі ықпал ету. </a:t>
            </a:r>
            <a:endParaRPr sz="2960"/>
          </a:p>
          <a:p>
            <a:pPr marL="342900" lvl="0" indent="-342900" algn="l" rtl="0">
              <a:lnSpc>
                <a:spcPct val="90000"/>
              </a:lnSpc>
              <a:spcBef>
                <a:spcPts val="592"/>
              </a:spcBef>
              <a:spcAft>
                <a:spcPts val="0"/>
              </a:spcAft>
              <a:buClr>
                <a:schemeClr val="dk1"/>
              </a:buClr>
              <a:buSzPts val="2960"/>
              <a:buChar char="•"/>
            </a:pPr>
            <a:r>
              <a:rPr lang="ru-RU" sz="2960"/>
              <a:t>Басқару процесстері басқарудың көптеген жүйелері мен салаларында жүзеге асады. Бұл жүйе: саяси, экономикалық, рухани, әлеуметтік басқару болып бөлінеді. Әлеуметтік басқару үш түрге бөлінеді:</a:t>
            </a:r>
            <a:endParaRPr sz="2960"/>
          </a:p>
          <a:p>
            <a:pPr marL="342900" lvl="0" indent="-342900" algn="l" rtl="0">
              <a:lnSpc>
                <a:spcPct val="90000"/>
              </a:lnSpc>
              <a:spcBef>
                <a:spcPts val="592"/>
              </a:spcBef>
              <a:spcAft>
                <a:spcPts val="0"/>
              </a:spcAft>
              <a:buClr>
                <a:schemeClr val="dk1"/>
              </a:buClr>
              <a:buSzPts val="2960"/>
              <a:buChar char="•"/>
            </a:pPr>
            <a:r>
              <a:rPr lang="ru-RU" sz="2960"/>
              <a:t>1. Экономикалық басқару;</a:t>
            </a:r>
            <a:endParaRPr sz="2960"/>
          </a:p>
          <a:p>
            <a:pPr marL="342900" lvl="0" indent="-342900" algn="l" rtl="0">
              <a:lnSpc>
                <a:spcPct val="90000"/>
              </a:lnSpc>
              <a:spcBef>
                <a:spcPts val="592"/>
              </a:spcBef>
              <a:spcAft>
                <a:spcPts val="0"/>
              </a:spcAft>
              <a:buClr>
                <a:schemeClr val="dk1"/>
              </a:buClr>
              <a:buSzPts val="2960"/>
              <a:buChar char="•"/>
            </a:pPr>
            <a:r>
              <a:rPr lang="ru-RU" sz="2960"/>
              <a:t>2. Әлеуметтік басқару</a:t>
            </a:r>
            <a:endParaRPr sz="2960"/>
          </a:p>
          <a:p>
            <a:pPr marL="342900" lvl="0" indent="-342900" algn="l" rtl="0">
              <a:lnSpc>
                <a:spcPct val="90000"/>
              </a:lnSpc>
              <a:spcBef>
                <a:spcPts val="592"/>
              </a:spcBef>
              <a:spcAft>
                <a:spcPts val="0"/>
              </a:spcAft>
              <a:buClr>
                <a:schemeClr val="dk1"/>
              </a:buClr>
              <a:buSzPts val="2960"/>
              <a:buChar char="•"/>
            </a:pPr>
            <a:r>
              <a:rPr lang="ru-RU" sz="2960"/>
              <a:t>3. Қоғам өмірінің рухани саласын басқару</a:t>
            </a:r>
            <a:endParaRPr sz="296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body" idx="1"/>
          </p:nvPr>
        </p:nvSpPr>
        <p:spPr>
          <a:xfrm>
            <a:off x="457200" y="285728"/>
            <a:ext cx="8229600" cy="614366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960"/>
              <a:buChar char="•"/>
            </a:pPr>
            <a:r>
              <a:rPr lang="ru-RU" sz="2960"/>
              <a:t>Қазақстан экономикасының нарықтық қатынастарға өтуіне байланысты “менеджер”, “менеджмент” ұғымдары тез енді. </a:t>
            </a:r>
            <a:endParaRPr sz="2960" b="1"/>
          </a:p>
          <a:p>
            <a:pPr marL="342900" lvl="0" indent="-342900" algn="l" rtl="0">
              <a:lnSpc>
                <a:spcPct val="90000"/>
              </a:lnSpc>
              <a:spcBef>
                <a:spcPts val="592"/>
              </a:spcBef>
              <a:spcAft>
                <a:spcPts val="0"/>
              </a:spcAft>
              <a:buClr>
                <a:schemeClr val="dk1"/>
              </a:buClr>
              <a:buSzPts val="2960"/>
              <a:buChar char="•"/>
            </a:pPr>
            <a:r>
              <a:rPr lang="ru-RU" sz="2960"/>
              <a:t>Менеджмент нарық жағдайында әрекет етуші фирманың, менеджменттің экономикалық қағидаларын, материалдық және еңбек ресурстарын тиімді пайдалана отырып, алдына қойған мақсаттарын кәсіби жүзеге асыратын жеке қызмет түрі. Яғни қарапайым сөзбен айтсақ, ол өзге адамдардың іс-әрекетін, ынта жігерін, еңбектерін пайдалана отырып алдына қойған мақсаттарға жету. н формаларының жиынтығы деген мағынаны білдіреді.</a:t>
            </a:r>
            <a:endParaRPr sz="2960"/>
          </a:p>
          <a:p>
            <a:pPr marL="342900" lvl="0" indent="-154940" algn="l" rtl="0">
              <a:lnSpc>
                <a:spcPct val="90000"/>
              </a:lnSpc>
              <a:spcBef>
                <a:spcPts val="592"/>
              </a:spcBef>
              <a:spcAft>
                <a:spcPts val="0"/>
              </a:spcAft>
              <a:buClr>
                <a:schemeClr val="dk1"/>
              </a:buClr>
              <a:buSzPts val="2960"/>
              <a:buNone/>
            </a:pPr>
            <a:endParaRPr sz="296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body" idx="1"/>
          </p:nvPr>
        </p:nvSpPr>
        <p:spPr>
          <a:xfrm>
            <a:off x="457200" y="357166"/>
            <a:ext cx="8229600" cy="5768997"/>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None/>
            </a:pPr>
            <a:endParaRPr/>
          </a:p>
          <a:p>
            <a:pPr marL="342900" lvl="0" indent="-342900" algn="l" rtl="0">
              <a:spcBef>
                <a:spcPts val="720"/>
              </a:spcBef>
              <a:spcAft>
                <a:spcPts val="0"/>
              </a:spcAft>
              <a:buClr>
                <a:schemeClr val="dk1"/>
              </a:buClr>
              <a:buSzPts val="3600"/>
              <a:buChar char="•"/>
            </a:pPr>
            <a:r>
              <a:rPr lang="ru-RU" sz="3600"/>
              <a:t>Менеджмент қазақшаға аударғанда «басқару» ұғымын білдіреді. Яғни бұл әр түрлі ұйымдардағы адамдарды басқару бойынша қызмет түрі. </a:t>
            </a:r>
            <a:endParaRPr sz="3600" b="1"/>
          </a:p>
          <a:p>
            <a:pPr marL="342900" lvl="0" indent="-342900" algn="l" rtl="0">
              <a:spcBef>
                <a:spcPts val="720"/>
              </a:spcBef>
              <a:spcAft>
                <a:spcPts val="0"/>
              </a:spcAft>
              <a:buClr>
                <a:schemeClr val="dk1"/>
              </a:buClr>
              <a:buSzPts val="3600"/>
              <a:buChar char="•"/>
            </a:pPr>
            <a:r>
              <a:rPr lang="ru-RU" sz="3600"/>
              <a:t>“Менеджмент ” түсінігі шетел тілінен аударғанда - өндірісті басқару, басқаша айтқанда өндірісті басқару қағидалары мен әдістері, құралдары </a:t>
            </a:r>
            <a:endParaRPr sz="3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body" idx="1"/>
          </p:nvPr>
        </p:nvSpPr>
        <p:spPr>
          <a:xfrm>
            <a:off x="457200" y="357166"/>
            <a:ext cx="8229600" cy="614366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960"/>
              <a:buChar char="•"/>
            </a:pPr>
            <a:r>
              <a:rPr lang="ru-RU" sz="2960"/>
              <a:t>“Менеджмент ” түсінігі шетел тілінен аударғанда - өндірісті басқару, басқаша айтқанда өндірісті басқару қағидалары мен әдістері, құралдары мен формаларының жиынтығы деген мағынаны білдіреді.</a:t>
            </a:r>
            <a:endParaRPr sz="2960"/>
          </a:p>
          <a:p>
            <a:pPr marL="342900" lvl="0" indent="-342900" algn="l" rtl="0">
              <a:lnSpc>
                <a:spcPct val="90000"/>
              </a:lnSpc>
              <a:spcBef>
                <a:spcPts val="592"/>
              </a:spcBef>
              <a:spcAft>
                <a:spcPts val="0"/>
              </a:spcAft>
              <a:buClr>
                <a:schemeClr val="dk1"/>
              </a:buClr>
              <a:buSzPts val="2960"/>
              <a:buChar char="•"/>
            </a:pPr>
            <a:r>
              <a:rPr lang="ru-RU" sz="2960"/>
              <a:t>Менеджер дегеніміз - өндіріс, өткізу және қызмет көрсету саласындағы ұйымдастыру және басқару жөніндегі шаруашылық дербестігі бар іскер адам, өз ісін егжей-тегжейлі білетін мамандандырылған басшы. Менеджмент – дегеніміз өндірісті, адамды мақсатқа жетуде басқара білу тиімділігін жоғарылату. </a:t>
            </a:r>
            <a:endParaRPr sz="2960"/>
          </a:p>
          <a:p>
            <a:pPr marL="342900" lvl="0" indent="-342900" algn="l" rtl="0">
              <a:lnSpc>
                <a:spcPct val="90000"/>
              </a:lnSpc>
              <a:spcBef>
                <a:spcPts val="592"/>
              </a:spcBef>
              <a:spcAft>
                <a:spcPts val="0"/>
              </a:spcAft>
              <a:buClr>
                <a:schemeClr val="dk1"/>
              </a:buClr>
              <a:buSzPts val="2960"/>
              <a:buChar char="•"/>
            </a:pPr>
            <a:r>
              <a:rPr lang="ru-RU" sz="2960"/>
              <a:t>,</a:t>
            </a:r>
            <a:endParaRPr sz="296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body" idx="1"/>
          </p:nvPr>
        </p:nvSpPr>
        <p:spPr>
          <a:xfrm>
            <a:off x="457200" y="428604"/>
            <a:ext cx="8329642" cy="5697559"/>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720"/>
              <a:buChar char="•"/>
            </a:pPr>
            <a:r>
              <a:rPr lang="ru-RU" sz="2720"/>
              <a:t>Менеджмент төмендегідей қызметтердің атқарылуын қарастырады: </a:t>
            </a:r>
            <a:endParaRPr sz="2720"/>
          </a:p>
          <a:p>
            <a:pPr marL="342900" lvl="0" indent="-342900" algn="l" rtl="0">
              <a:lnSpc>
                <a:spcPct val="90000"/>
              </a:lnSpc>
              <a:spcBef>
                <a:spcPts val="544"/>
              </a:spcBef>
              <a:spcAft>
                <a:spcPts val="0"/>
              </a:spcAft>
              <a:buClr>
                <a:schemeClr val="dk1"/>
              </a:buClr>
              <a:buSzPts val="2720"/>
              <a:buChar char="•"/>
            </a:pPr>
            <a:r>
              <a:rPr lang="ru-RU" sz="2720"/>
              <a:t>Кәсіпорын жұмысын жоспарлау және болжау. Басқару стратегиясын, бағдарлама іс-әрекетін жасау, қаржыландыру көздерін іздестіру және белгіленген шешімдер мен бағдарламаның орындалу мерзімін анықтау;</a:t>
            </a:r>
            <a:endParaRPr sz="2720"/>
          </a:p>
          <a:p>
            <a:pPr marL="342900" lvl="0" indent="-342900" algn="l" rtl="0">
              <a:lnSpc>
                <a:spcPct val="90000"/>
              </a:lnSpc>
              <a:spcBef>
                <a:spcPts val="544"/>
              </a:spcBef>
              <a:spcAft>
                <a:spcPts val="0"/>
              </a:spcAft>
              <a:buClr>
                <a:schemeClr val="dk1"/>
              </a:buClr>
              <a:buSzPts val="2720"/>
              <a:buChar char="•"/>
            </a:pPr>
            <a:r>
              <a:rPr lang="ru-RU" sz="2720"/>
              <a:t>Ранг дәрежесіне байланыссыз барлық жұмыскерлердің орындауға, жүзеге асыруға тиісті жұмыстарын ұйымдастыру, яғни жұмыстың орындалу құрылымын ұйымдастыра білу қажет; сөйтіп барлық қызметкерлердің күш-жігерін өнімді жұмысқа мақсатпен бөлу және оны жоғары тиімділікке мақсатты бағыттау</a:t>
            </a:r>
            <a:endParaRPr sz="272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body" idx="1"/>
          </p:nvPr>
        </p:nvSpPr>
        <p:spPr>
          <a:xfrm>
            <a:off x="457200" y="714356"/>
            <a:ext cx="8229600" cy="5411807"/>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Char char="•"/>
            </a:pPr>
            <a:r>
              <a:rPr lang="ru-RU" sz="3600"/>
              <a:t>Басшы мен қарамағындағылардың істерін үйлестіру. Өзінің және басқалардың қызмет атқаруын тұрақты қарау, сөйтіп оны өзінің және сол ұйымның қойған мақсатына жету үшін бағыттау;</a:t>
            </a:r>
            <a:endParaRPr sz="3600"/>
          </a:p>
          <a:p>
            <a:pPr marL="342900" lvl="0" indent="-342900" algn="l" rtl="0">
              <a:spcBef>
                <a:spcPts val="720"/>
              </a:spcBef>
              <a:spcAft>
                <a:spcPts val="0"/>
              </a:spcAft>
              <a:buClr>
                <a:schemeClr val="dk1"/>
              </a:buClr>
              <a:buSzPts val="3600"/>
              <a:buChar char="•"/>
            </a:pPr>
            <a:r>
              <a:rPr lang="ru-RU" sz="3600"/>
              <a:t>Алдағы мақсаттарды қамтамасыз ету үшін ұйымның жұмысын бақылау. </a:t>
            </a:r>
            <a:endParaRPr sz="3600" b="1"/>
          </a:p>
          <a:p>
            <a:pPr marL="342900" lvl="0" indent="-114300" algn="l" rtl="0">
              <a:spcBef>
                <a:spcPts val="720"/>
              </a:spcBef>
              <a:spcAft>
                <a:spcPts val="0"/>
              </a:spcAft>
              <a:buClr>
                <a:schemeClr val="dk1"/>
              </a:buClr>
              <a:buSzPts val="3600"/>
              <a:buNone/>
            </a:pPr>
            <a:endParaRPr sz="3600"/>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TotalTime>
  <Words>423</Words>
  <Application>Microsoft Office PowerPoint</Application>
  <PresentationFormat>Экран (4:3)</PresentationFormat>
  <Paragraphs>27</Paragraphs>
  <Slides>8</Slides>
  <Notes>8</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8</vt:i4>
      </vt:variant>
    </vt:vector>
  </HeadingPairs>
  <TitlesOfParts>
    <vt:vector size="11" baseType="lpstr">
      <vt:lpstr>Arial</vt:lpstr>
      <vt:lpstr>Calibri</vt:lpstr>
      <vt:lpstr>Тема Office</vt:lpstr>
      <vt:lpstr> Тақырып 1. Менеджментке кіріспе  </vt:lpstr>
      <vt:lpstr>1. Менеджмент ұғымдары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 Менеджментке кіріспе</dc:title>
  <dc:creator>Гульжан Байтикенова</dc:creator>
  <cp:lastModifiedBy>Мадина Рахимбердинова</cp:lastModifiedBy>
  <cp:revision>5</cp:revision>
  <dcterms:modified xsi:type="dcterms:W3CDTF">2019-10-31T04:48:41Z</dcterms:modified>
</cp:coreProperties>
</file>